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text on left, text on righ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text on left, text on right 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Java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Лекция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Пример класса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/>
              <a:t>public class Student {</a:t>
            </a:r>
          </a:p>
          <a:p>
            <a:pPr indent="-69850" lvl="0" marL="4572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/>
              <a:t>private String name;   </a:t>
            </a:r>
            <a:r>
              <a:rPr b="1" lang="en-GB" sz="1400"/>
              <a:t>// поле класса</a:t>
            </a:r>
          </a:p>
          <a:p>
            <a:pPr indent="-69850" lvl="0" marL="4572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/>
              <a:t>public Student(String name) {  </a:t>
            </a:r>
            <a:r>
              <a:rPr b="1" lang="en-GB" sz="1400"/>
              <a:t>//  конструктор</a:t>
            </a:r>
          </a:p>
          <a:p>
            <a:pPr indent="387350" lvl="0" marL="4572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/>
              <a:t>this.name = name;  //  </a:t>
            </a:r>
            <a:r>
              <a:rPr b="1" lang="en-GB" sz="1400"/>
              <a:t>this - указатель на текущий объект</a:t>
            </a:r>
          </a:p>
          <a:p>
            <a:pPr indent="-69850" lvl="0" marL="4572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/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/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/>
              <a:t>Student student = new Student(“Иван Петров”);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Пакет (package)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GB"/>
              <a:t>Механизм, позволяющий организовывать Java классы в пространство имен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package ru.city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public class City {...}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public class Street {...}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GB"/>
              <a:t>import ru.city.City;   // импорт класса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Модификаторы доступа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GB"/>
              <a:t>private  - доступен только внутри класса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package default - доступен внутри класса и пакета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protected - доступен внутри пакета и в наследниках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public - доступен всем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Конструктор и методы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Конструктор - это член класса, который используется для создания объектов класса. Конструктор имеет такое же название как и класс, но не имеет возвращаемого значения. Конструктор вызывается в месте выполнения оператора new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GB"/>
              <a:t>public Student(String mobilePhone)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	this.mobilePhone = mobilePhone;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new Student(“iPhone 7S”)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949" y="2304449"/>
            <a:ext cx="2908550" cy="266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-GB"/>
              <a:t>Конструктор и методы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400"/>
              <a:t>[модификатор] тип_возвращаемого_значения имя_метода([параметры])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400"/>
              <a:t>	//  тело методы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400"/>
              <a:t>	[retrun 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400"/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400"/>
              <a:t>public boolean isEmpty(String source) {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-GB" sz="1400"/>
              <a:t>return source != null &amp;&amp; source.length() &gt; 0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400"/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400"/>
              <a:t>new MyString(“asd”).isEmpty()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Статические методы и поля класса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C6C6C"/>
                </a:solidFill>
              </a:rPr>
              <a:t>Статические методы/свойства классов это такие методы/свойства, к которым можно обратиться не создавая объект данного класса. Например, мы создаем описание стола. В этом случае, только когда мы создадим реальный стол, мы сможем говорить о его высоте и ширине. Но вот материал скорее всего будет один на всех. Также один на всех будет чертеж, название и прочие атрибуты. Т.е. очевидно, что некоторые свойства присущи не конкретному объекту, а классу целиком. Тоже самое можно сказать и о методах. К ним можно обращаться не создавая объект.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-GB"/>
              <a:t>Статические методы и поля класса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class Table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	private static final String MATERIAL= “wood”;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	public static void printMaterial() { println (MATERIAL);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GB"/>
              <a:t>Table.printMaterial();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/>
              <a:t>В статическом методе нет this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Переопределение (Override)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400"/>
              <a:t>Переопределение используется тогда, когда вы переписываете (переделываете, переопределяете) </a:t>
            </a:r>
            <a:r>
              <a:rPr b="1" lang="en-GB" sz="1400"/>
              <a:t>УЖЕ существующий</a:t>
            </a:r>
            <a:r>
              <a:rPr lang="en-GB" sz="1400"/>
              <a:t> в родительском классе метод.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400"/>
              <a:t>public class Student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400"/>
              <a:t>	private String name;</a:t>
            </a:r>
          </a:p>
          <a:p>
            <a:pPr indent="457200" lvl="0">
              <a:spcBef>
                <a:spcPts val="0"/>
              </a:spcBef>
              <a:buNone/>
            </a:pPr>
            <a:r>
              <a:rPr b="1" lang="en-GB" sz="1400"/>
              <a:t>@Override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b="1" lang="en-GB" sz="1400"/>
              <a:t>public String toString()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400"/>
              <a:t>		return “student “ + name;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b="1" lang="en-GB" sz="1400"/>
              <a:t>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 sz="1400"/>
              <a:t>}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Перегрузка (overload)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Метод с тем же именем, но с другим набором параметров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GB"/>
              <a:t>User find</a:t>
            </a:r>
            <a:r>
              <a:rPr lang="en-GB"/>
              <a:t>By</a:t>
            </a:r>
            <a:r>
              <a:rPr lang="en-GB"/>
              <a:t>(long idUser);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User findBy(String userName);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User findBy(int age, boolean gender);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162" y="1836675"/>
            <a:ext cx="4048125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Абстрактный класс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GB"/>
              <a:t>Объединяет общие поля и методы (логику).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Ключевое слово </a:t>
            </a:r>
            <a:r>
              <a:rPr b="1" i="1" lang="en-GB"/>
              <a:t>abstract</a:t>
            </a:r>
            <a:r>
              <a:rPr i="1" lang="en-GB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Класс имеющий хотя бы 1 абстрактный метод (метод без реализации), будет являться абстрактным классом.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Класс наследующий абстрактный класс, должен реализовывать все его абстрактные методы, либо являться абстрактным.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Массивы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400"/>
              <a:t>Массив — это конечная последовательность упорядоченных элементов одного типа, доступ к каждому элементу в которой осуществляется по его индексу.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400"/>
              <a:t>Размер массива задается при создании массива и не может быть изменен в дальнейшем, т. е. нельзя убрать элементы из массива или добавить их туда, но можно в существующие элементы присвоить новые значения.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400"/>
              <a:t>В Java массивы являются объектами.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87" y="3253675"/>
            <a:ext cx="31908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-GB"/>
              <a:t>Абстрактный класс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abstract class Shape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	abstract public Double area();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class Rect extends Shape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	public Double area()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		return a * a;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-GB"/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}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121" y="1331334"/>
            <a:ext cx="4747174" cy="316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Наследование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highlight>
                  <a:srgbClr val="FFFFFF"/>
                </a:highlight>
              </a:rPr>
              <a:t>Наследование – это механизм, позволяющий наследовать от вышестоящего в иерархии класса все его возможности (поля, методы)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abstract class Shape {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-GB"/>
              <a:t>protected String name;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-GB"/>
              <a:t>public Shape(String name) {</a:t>
            </a:r>
          </a:p>
          <a:p>
            <a:pPr indent="387350"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	this.name = name;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	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}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449" y="2235974"/>
            <a:ext cx="4755849" cy="267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-GB"/>
              <a:t>Наследование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class Rect extends Shape {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-GB"/>
              <a:t>public Rect(String name) {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-GB"/>
              <a:t>	super(name);  // </a:t>
            </a:r>
            <a:r>
              <a:rPr b="1" lang="en-GB" sz="1400"/>
              <a:t>вызов родительского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-GB"/>
              <a:t>	println(“from Rect”)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-GB"/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}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-GB"/>
              <a:t>Наследование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>
                <a:highlight>
                  <a:srgbClr val="FFFFFF"/>
                </a:highlight>
              </a:rPr>
              <a:t>Когда в программе происходит вызов конструктора, то вызов осуществляется согласно всей иерархии наследования. Первым вызывается конструктор самого первого суперкласса и опускается ниже по все иерархии наследования. Но иногда необходимо обратиться к ближайшему конструктору суперкласса и тогда используется ключевое слово super.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Множественное наследование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476500" y="1152475"/>
            <a:ext cx="4400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Используем интерфейсы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class Rect extends Shape implements Comparable, Serializable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	...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}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675" y="1463999"/>
            <a:ext cx="2802775" cy="31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9285"/>
              <a:buFont typeface="Arial"/>
              <a:buNone/>
            </a:pPr>
            <a:r>
              <a:rPr b="1" lang="en-GB"/>
              <a:t>instanceof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Оператор instanceof позволяет проверить, принадлежит ли объект классу или интерфейсу, с учетом наследования.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class Rect extends Shape {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}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Shape figure = new Rect();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....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if(figure instanceof Rect) {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24750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Вопросы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Массивы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-GB" sz="1400"/>
              <a:t>Возможные следующие варианты объявления массива: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-GB" sz="1400"/>
              <a:t>тип[ ] имя;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тип  имя[ ];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-GB" sz="1400"/>
              <a:t>Примеры: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-GB" sz="1400"/>
              <a:t>int[ ] a;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-GB" sz="1400"/>
              <a:t>double[ ] ar1;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-GB" sz="1400"/>
              <a:t>double  ar2[ 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Массивы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Создавать (инициализировать) массивы можно следующим образом: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-GB" sz="1400"/>
              <a:t>int a = new int[10]; // массив  из 10 элементов типа int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-GB" sz="1400"/>
              <a:t>int n = 5;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-GB" sz="1400"/>
              <a:t>ar1 =  new double[n]; // Массив из 5 элементов double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-GB" sz="1400"/>
              <a:t>ar2 = {3.14, 2.71, 0, -2.5, 99.123}; // Массив из 6 элементов типа double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Цикл foreach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double[ ] </a:t>
            </a:r>
            <a:r>
              <a:rPr lang="en-GB"/>
              <a:t>payments = {100500D, 345.78, 278D};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double totalSum = 0;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/>
              <a:t>f</a:t>
            </a:r>
            <a:r>
              <a:rPr b="1" lang="en-GB"/>
              <a:t>or (double paymentSum : payments)</a:t>
            </a:r>
            <a:r>
              <a:rPr lang="en-GB"/>
              <a:t> </a:t>
            </a:r>
            <a:r>
              <a:rPr b="1" lang="en-GB"/>
              <a:t>{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-GB"/>
              <a:t>System.out.println(“paymentSum: ” + paymentSum);</a:t>
            </a:r>
          </a:p>
          <a:p>
            <a:pPr indent="387350"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totalSum += paymentSum;</a:t>
            </a:r>
          </a:p>
          <a:p>
            <a:pPr lvl="0">
              <a:spcBef>
                <a:spcPts val="0"/>
              </a:spcBef>
              <a:buNone/>
            </a:pPr>
            <a:r>
              <a:rPr b="1" lang="en-GB"/>
              <a:t>}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System.out.println(“totalSum=” + totalSum);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Классы и интерфейсы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152475"/>
            <a:ext cx="8520600" cy="376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highlight>
                  <a:srgbClr val="FFFFFF"/>
                </a:highlight>
              </a:rPr>
              <a:t>Интерфейс </a:t>
            </a:r>
            <a:r>
              <a:rPr lang="en-GB">
                <a:highlight>
                  <a:srgbClr val="FFFFFF"/>
                </a:highlight>
              </a:rPr>
              <a:t>-</a:t>
            </a:r>
            <a:r>
              <a:rPr b="1" lang="en-GB">
                <a:highlight>
                  <a:srgbClr val="FFFFFF"/>
                </a:highlight>
              </a:rPr>
              <a:t> </a:t>
            </a:r>
            <a:r>
              <a:rPr lang="en-GB">
                <a:highlight>
                  <a:srgbClr val="FFFFFF"/>
                </a:highlight>
              </a:rPr>
              <a:t>это совокупность методов и правил взаимодействия элементов системы. Другими словами интерфейс определяет как элементы будут взаимодействовать между собой(определяет поведение объектов).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highlight>
                  <a:srgbClr val="FFFFFF"/>
                </a:highlight>
              </a:rPr>
              <a:t>Класс </a:t>
            </a:r>
            <a:r>
              <a:rPr lang="en-GB">
                <a:highlight>
                  <a:srgbClr val="FFFFFF"/>
                </a:highlight>
              </a:rPr>
              <a:t>- конкретная реализация.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highlight>
                  <a:srgbClr val="FFFFFF"/>
                </a:highlight>
              </a:rPr>
              <a:t>Класс, реализующий интерфейс,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highlight>
                  <a:srgbClr val="FFFFFF"/>
                </a:highlight>
              </a:rPr>
              <a:t>обязан реализовать все методы,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highlight>
                  <a:srgbClr val="FFFFFF"/>
                </a:highlight>
              </a:rPr>
              <a:t>объявленные в интерфейсе.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700" y="2536648"/>
            <a:ext cx="3324024" cy="229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-GB"/>
              <a:t>Классы и интерфейсы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public </a:t>
            </a:r>
            <a:r>
              <a:rPr b="1" lang="en-GB"/>
              <a:t>interface</a:t>
            </a:r>
            <a:r>
              <a:rPr lang="en-GB"/>
              <a:t> SuperHero {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-GB"/>
              <a:t>void saySuperPhrase();	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Модификатор можно не указывать, всегда public.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Интерфейсы не поддерживали реализации до Java 8.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-GB"/>
              <a:t>Классы и интерфейсы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61111"/>
              <a:buFont typeface="Arial"/>
              <a:buNone/>
            </a:pPr>
            <a:r>
              <a:rPr lang="en-GB"/>
              <a:t>Java — полностью объектно-ориентированный язык, поэтому, </a:t>
            </a:r>
            <a:r>
              <a:rPr b="1" lang="en-GB"/>
              <a:t>все действия, выполняемые программой, находятся в методах тех или иных классов</a:t>
            </a:r>
            <a:r>
              <a:rPr lang="en-GB"/>
              <a:t>.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61111"/>
              <a:buFont typeface="Arial"/>
              <a:buNone/>
            </a:pPr>
            <a:r>
              <a:rPr lang="en-GB"/>
              <a:t>Описание класса начинается с ключевого слова </a:t>
            </a:r>
            <a:r>
              <a:rPr b="1" lang="en-GB"/>
              <a:t>class</a:t>
            </a:r>
            <a:r>
              <a:rPr lang="en-GB"/>
              <a:t>, после которого указывается идентификатор — имя класса. Затем в фигурных скобках перечисляются атрибуты и методы класса. Атрибуты в языке Java называются </a:t>
            </a:r>
            <a:r>
              <a:rPr b="1" lang="en-GB"/>
              <a:t>полями</a:t>
            </a:r>
            <a:r>
              <a:rPr lang="en-GB"/>
              <a:t> (в дальнейшем мы будем использовать это наименование). Поля и методы называются членами класса.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-GB"/>
              <a:t>Классы и интерфейсы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1152475"/>
            <a:ext cx="6331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c</a:t>
            </a:r>
            <a:r>
              <a:rPr lang="en-GB"/>
              <a:t>lass MolekulaMan implements SuperHero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	@Override</a:t>
            </a:r>
          </a:p>
          <a:p>
            <a:pPr indent="387350" lvl="0" marL="45720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public void </a:t>
            </a:r>
            <a:r>
              <a:rPr lang="en-GB"/>
              <a:t>saySuperPhrase</a:t>
            </a:r>
            <a:r>
              <a:rPr lang="en-GB"/>
              <a:t>() {</a:t>
            </a:r>
          </a:p>
          <a:p>
            <a:pPr indent="387350" lvl="0" marL="91440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println(“Я, молекула… Человек-молекула!!!”)</a:t>
            </a:r>
          </a:p>
          <a:p>
            <a:pPr indent="387350" lvl="0" marL="45720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}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775" y="2999725"/>
            <a:ext cx="23812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